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96" r:id="rId3"/>
    <p:sldId id="265" r:id="rId4"/>
    <p:sldId id="295" r:id="rId5"/>
    <p:sldId id="297" r:id="rId6"/>
    <p:sldId id="294" r:id="rId7"/>
    <p:sldId id="267" r:id="rId8"/>
    <p:sldId id="298" r:id="rId9"/>
    <p:sldId id="299" r:id="rId10"/>
    <p:sldId id="300" r:id="rId11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C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9" d="100"/>
          <a:sy n="79" d="100"/>
        </p:scale>
        <p:origin x="91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60"/>
    </p:cViewPr>
  </p:sorterViewPr>
  <p:notesViewPr>
    <p:cSldViewPr snapToGrid="0">
      <p:cViewPr varScale="1">
        <p:scale>
          <a:sx n="48" d="100"/>
          <a:sy n="48" d="100"/>
        </p:scale>
        <p:origin x="1938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9AB5B-F1CD-45B9-A58E-59B6AB85847F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3556000" y="14859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6DBF4-946F-4CED-9DC1-046B82C6447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10258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0B2D3-22E3-497E-8428-A38B7A5DE9BF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4183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0B2D3-22E3-497E-8428-A38B7A5DE9BF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91645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0B2D3-22E3-497E-8428-A38B7A5DE9BF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4626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0B2D3-22E3-497E-8428-A38B7A5DE9BF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50999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0B2D3-22E3-497E-8428-A38B7A5DE9BF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29458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0B2D3-22E3-497E-8428-A38B7A5DE9BF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112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0B2D3-22E3-497E-8428-A38B7A5DE9BF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4416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0B2D3-22E3-497E-8428-A38B7A5DE9BF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86545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0B2D3-22E3-497E-8428-A38B7A5DE9BF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30065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0B2D3-22E3-497E-8428-A38B7A5DE9BF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731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0B2D3-22E3-497E-8428-A38B7A5DE9BF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0632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0B2D3-22E3-497E-8428-A38B7A5DE9BF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8D54C-F30C-4B41-92DA-5996E08AC6C7}" type="slidenum">
              <a:rPr lang="es-MX" smtClean="0"/>
              <a:t>‹Nº›</a:t>
            </a:fld>
            <a:endParaRPr lang="es-MX"/>
          </a:p>
        </p:txBody>
      </p:sp>
      <p:grpSp>
        <p:nvGrpSpPr>
          <p:cNvPr id="8" name="Grupo 7"/>
          <p:cNvGrpSpPr/>
          <p:nvPr userDrawn="1"/>
        </p:nvGrpSpPr>
        <p:grpSpPr>
          <a:xfrm>
            <a:off x="-1" y="0"/>
            <a:ext cx="9195516" cy="6858000"/>
            <a:chOff x="-1" y="0"/>
            <a:chExt cx="9195516" cy="6858000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022"/>
            <a:stretch/>
          </p:blipFill>
          <p:spPr>
            <a:xfrm>
              <a:off x="-1" y="0"/>
              <a:ext cx="9195516" cy="6858000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293" t="4593" r="46116" b="82963"/>
            <a:stretch/>
          </p:blipFill>
          <p:spPr>
            <a:xfrm>
              <a:off x="3643540" y="254000"/>
              <a:ext cx="398235" cy="8826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89941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73768" y="1122362"/>
            <a:ext cx="7784432" cy="2479675"/>
          </a:xfrm>
        </p:spPr>
        <p:txBody>
          <a:bodyPr>
            <a:normAutofit/>
          </a:bodyPr>
          <a:lstStyle/>
          <a:p>
            <a:r>
              <a:rPr lang="es-MX" dirty="0" smtClean="0">
                <a:ln w="0"/>
                <a:solidFill>
                  <a:schemeClr val="accent5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Plan de Atención de casos de influenza</a:t>
            </a:r>
            <a:endParaRPr lang="es-MX" dirty="0">
              <a:ln w="0"/>
              <a:solidFill>
                <a:schemeClr val="accent5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b="1" dirty="0" smtClean="0">
                <a:solidFill>
                  <a:schemeClr val="accent5">
                    <a:lumMod val="75000"/>
                  </a:schemeClr>
                </a:solidFill>
              </a:rPr>
              <a:t>San Luis Potosí,</a:t>
            </a:r>
          </a:p>
          <a:p>
            <a:r>
              <a:rPr lang="es-MX" b="1" dirty="0" smtClean="0">
                <a:solidFill>
                  <a:schemeClr val="accent5">
                    <a:lumMod val="75000"/>
                  </a:schemeClr>
                </a:solidFill>
              </a:rPr>
              <a:t>Temporada 2018 - 2019</a:t>
            </a:r>
            <a:endParaRPr lang="es-MX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28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/>
          </a:p>
          <a:p>
            <a:pPr algn="ctr"/>
            <a:r>
              <a:rPr lang="es-MX" sz="4800" dirty="0" smtClean="0"/>
              <a:t>GRACIAS</a:t>
            </a:r>
            <a:endParaRPr lang="es-MX" sz="4800" dirty="0"/>
          </a:p>
        </p:txBody>
      </p:sp>
    </p:spTree>
    <p:extLst>
      <p:ext uri="{BB962C8B-B14F-4D97-AF65-F5344CB8AC3E}">
        <p14:creationId xmlns:p14="http://schemas.microsoft.com/office/powerpoint/2010/main" val="2146703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s-MX" sz="2400" dirty="0" smtClean="0">
                <a:solidFill>
                  <a:schemeClr val="bg1"/>
                </a:solidFill>
                <a:latin typeface="Candara" panose="020E0502030303020204" pitchFamily="34" charset="0"/>
              </a:rPr>
              <a:t>Preparación para la temporada de influenza</a:t>
            </a:r>
            <a:endParaRPr lang="es-MX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MX" dirty="0" smtClean="0"/>
              <a:t>Se enviaron los lineamientos para  la vigilancia epidemiológica de la influenza a todas las unidades de salud vía oficial en el mes de octubre. </a:t>
            </a:r>
          </a:p>
          <a:p>
            <a:endParaRPr lang="es-MX" dirty="0" smtClean="0"/>
          </a:p>
          <a:p>
            <a:r>
              <a:rPr lang="es-MX" dirty="0" smtClean="0"/>
              <a:t>Se realizó la capacitación de directores de unidad  en influenza y se colocó la presentación en sitio Web de la jurisdicción  para su difusión al interior de las </a:t>
            </a:r>
            <a:r>
              <a:rPr lang="es-MX" dirty="0" err="1" smtClean="0"/>
              <a:t>unidadades</a:t>
            </a:r>
            <a:r>
              <a:rPr lang="es-MX" dirty="0" smtClean="0"/>
              <a:t>. (nov 2018).</a:t>
            </a:r>
          </a:p>
          <a:p>
            <a:r>
              <a:rPr lang="es-MX" dirty="0" smtClean="0"/>
              <a:t>Se realizó la revisión de los lineamientos para la vigilancia epidemiológica de influenza en el COJUVE.</a:t>
            </a:r>
          </a:p>
          <a:p>
            <a:r>
              <a:rPr lang="es-MX" dirty="0" smtClean="0"/>
              <a:t>Se realiza distribución de un stock de material para la toma de la muestra  a los Hospitales que colaboran en el monitoreo de la JSI</a:t>
            </a:r>
          </a:p>
        </p:txBody>
      </p:sp>
    </p:spTree>
    <p:extLst>
      <p:ext uri="{BB962C8B-B14F-4D97-AF65-F5344CB8AC3E}">
        <p14:creationId xmlns:p14="http://schemas.microsoft.com/office/powerpoint/2010/main" val="1842917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98279" y="179462"/>
            <a:ext cx="4244199" cy="734047"/>
          </a:xfrm>
          <a:noFill/>
        </p:spPr>
        <p:txBody>
          <a:bodyPr vert="horz" wrap="square" lIns="68580" tIns="34290" rIns="68580" bIns="34290" rtlCol="0" anchor="ctr">
            <a:spAutoFit/>
          </a:bodyPr>
          <a:lstStyle/>
          <a:p>
            <a:r>
              <a:rPr lang="es-MX" sz="2400" b="1" dirty="0">
                <a:solidFill>
                  <a:schemeClr val="bg1"/>
                </a:solidFill>
                <a:latin typeface="Candara" panose="020E0502030303020204" pitchFamily="34" charset="0"/>
                <a:ea typeface="+mn-ea"/>
                <a:cs typeface="+mn-cs"/>
              </a:rPr>
              <a:t>Vigilancia </a:t>
            </a:r>
            <a:r>
              <a:rPr lang="es-MX" sz="2400" b="1" dirty="0" smtClean="0">
                <a:solidFill>
                  <a:schemeClr val="bg1"/>
                </a:solidFill>
                <a:latin typeface="Candara" panose="020E0502030303020204" pitchFamily="34" charset="0"/>
                <a:ea typeface="+mn-ea"/>
                <a:cs typeface="+mn-cs"/>
              </a:rPr>
              <a:t>Epidemiológica  USMI</a:t>
            </a:r>
            <a:endParaRPr lang="es-MX" sz="2400" b="1" dirty="0">
              <a:solidFill>
                <a:schemeClr val="bg1"/>
              </a:solidFill>
              <a:latin typeface="Candara" panose="020E0502030303020204" pitchFamily="34" charset="0"/>
              <a:ea typeface="+mn-ea"/>
              <a:cs typeface="+mn-cs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1081408" y="1793258"/>
            <a:ext cx="7303154" cy="1708160"/>
          </a:xfrm>
          <a:prstGeom prst="rect">
            <a:avLst/>
          </a:prstGeom>
          <a:ln w="381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14313" indent="-214313" algn="just">
              <a:buFont typeface="Arial" panose="020B0604020202020204" pitchFamily="34" charset="0"/>
              <a:buChar char="•"/>
            </a:pPr>
            <a:r>
              <a:rPr lang="es-MX" sz="1500" b="1" dirty="0">
                <a:solidFill>
                  <a:srgbClr val="0070C0"/>
                </a:solidFill>
              </a:rPr>
              <a:t>A través de las Unidades de Salud Monitoras de Influenza</a:t>
            </a:r>
          </a:p>
          <a:p>
            <a:pPr marL="557213" lvl="1" indent="-214313" algn="just">
              <a:buFont typeface="Arial" panose="020B0604020202020204" pitchFamily="34" charset="0"/>
              <a:buChar char="•"/>
            </a:pPr>
            <a:r>
              <a:rPr lang="es-MX" sz="1500" b="1" dirty="0">
                <a:solidFill>
                  <a:srgbClr val="0070C0"/>
                </a:solidFill>
              </a:rPr>
              <a:t>Muestra a: </a:t>
            </a:r>
          </a:p>
          <a:p>
            <a:pPr marL="900113" lvl="2" indent="-214313" algn="just">
              <a:buFont typeface="Arial" panose="020B0604020202020204" pitchFamily="34" charset="0"/>
              <a:buChar char="•"/>
            </a:pPr>
            <a:r>
              <a:rPr lang="es-MX" sz="1500" b="1" dirty="0">
                <a:solidFill>
                  <a:srgbClr val="0070C0"/>
                </a:solidFill>
              </a:rPr>
              <a:t>10% de casos </a:t>
            </a:r>
            <a:r>
              <a:rPr lang="es-MX" sz="1500" b="1" dirty="0" smtClean="0">
                <a:solidFill>
                  <a:srgbClr val="0070C0"/>
                </a:solidFill>
              </a:rPr>
              <a:t>ambulatorios </a:t>
            </a:r>
            <a:endParaRPr lang="es-MX" sz="1500" b="1" dirty="0">
              <a:solidFill>
                <a:srgbClr val="0070C0"/>
              </a:solidFill>
            </a:endParaRPr>
          </a:p>
          <a:p>
            <a:pPr marL="900113" lvl="2" indent="-214313" algn="just">
              <a:buFont typeface="Arial" panose="020B0604020202020204" pitchFamily="34" charset="0"/>
              <a:buChar char="•"/>
            </a:pPr>
            <a:r>
              <a:rPr lang="es-MX" sz="1500" b="1" dirty="0">
                <a:solidFill>
                  <a:srgbClr val="0070C0"/>
                </a:solidFill>
              </a:rPr>
              <a:t>100% de casos hospitalizados</a:t>
            </a:r>
          </a:p>
          <a:p>
            <a:pPr marL="900113" lvl="2" indent="-214313" algn="just">
              <a:buFont typeface="Arial" panose="020B0604020202020204" pitchFamily="34" charset="0"/>
              <a:buChar char="•"/>
            </a:pPr>
            <a:r>
              <a:rPr lang="es-MX" sz="1500" b="1" dirty="0">
                <a:solidFill>
                  <a:srgbClr val="0070C0"/>
                </a:solidFill>
              </a:rPr>
              <a:t>100% de defunciones</a:t>
            </a:r>
          </a:p>
          <a:p>
            <a:pPr marL="557213" lvl="1" indent="-214313" algn="just">
              <a:buFont typeface="Arial" panose="020B0604020202020204" pitchFamily="34" charset="0"/>
              <a:buChar char="•"/>
            </a:pPr>
            <a:endParaRPr lang="es-MX" sz="1500" b="1" dirty="0">
              <a:solidFill>
                <a:srgbClr val="0070C0"/>
              </a:solidFill>
            </a:endParaRPr>
          </a:p>
          <a:p>
            <a:pPr marL="214313" indent="-214313" algn="just">
              <a:buFont typeface="Arial" panose="020B0604020202020204" pitchFamily="34" charset="0"/>
              <a:buChar char="•"/>
            </a:pPr>
            <a:endParaRPr lang="es-MX" sz="1500" b="1" dirty="0">
              <a:solidFill>
                <a:srgbClr val="0070C0"/>
              </a:solidFill>
            </a:endParaRPr>
          </a:p>
        </p:txBody>
      </p:sp>
      <p:sp>
        <p:nvSpPr>
          <p:cNvPr id="9" name="Cerrar llave 8"/>
          <p:cNvSpPr/>
          <p:nvPr/>
        </p:nvSpPr>
        <p:spPr>
          <a:xfrm>
            <a:off x="4491507" y="2208604"/>
            <a:ext cx="67614" cy="76307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sp>
        <p:nvSpPr>
          <p:cNvPr id="10" name="CuadroTexto 9"/>
          <p:cNvSpPr txBox="1"/>
          <p:nvPr/>
        </p:nvSpPr>
        <p:spPr>
          <a:xfrm>
            <a:off x="4742644" y="2439024"/>
            <a:ext cx="303297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350" b="1" dirty="0"/>
              <a:t>Que cumplan definición operacional</a:t>
            </a:r>
          </a:p>
        </p:txBody>
      </p:sp>
      <p:pic>
        <p:nvPicPr>
          <p:cNvPr id="11" name="Picture 2" descr="http://www.meteored.mx/style/155/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9463" y="3782765"/>
            <a:ext cx="1999316" cy="1999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1680694" y="3999930"/>
            <a:ext cx="29557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dirty="0"/>
              <a:t>- Hospital General de Matehuala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1632398" y="4742212"/>
            <a:ext cx="29557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b="1" dirty="0"/>
              <a:t>- </a:t>
            </a:r>
            <a:r>
              <a:rPr lang="es-MX" sz="1600" b="1" dirty="0"/>
              <a:t>HGZ/MF No. 1</a:t>
            </a:r>
          </a:p>
          <a:p>
            <a:r>
              <a:rPr lang="es-MX" sz="1600" b="1" dirty="0"/>
              <a:t>- HGZ/MF No. 2</a:t>
            </a:r>
          </a:p>
          <a:p>
            <a:r>
              <a:rPr lang="es-MX" sz="1600" b="1" dirty="0"/>
              <a:t>- HGZ/MF No. 50</a:t>
            </a:r>
          </a:p>
          <a:p>
            <a:r>
              <a:rPr lang="es-MX" sz="1600" b="1" dirty="0"/>
              <a:t>- Hospital Central “Dr. IMP”</a:t>
            </a:r>
          </a:p>
          <a:p>
            <a:r>
              <a:rPr lang="es-MX" sz="1600" b="1" dirty="0"/>
              <a:t>- Hospital General del ISSSTE</a:t>
            </a:r>
          </a:p>
        </p:txBody>
      </p:sp>
      <p:sp>
        <p:nvSpPr>
          <p:cNvPr id="14" name="CuadroTexto 13"/>
          <p:cNvSpPr txBox="1"/>
          <p:nvPr/>
        </p:nvSpPr>
        <p:spPr>
          <a:xfrm>
            <a:off x="4636395" y="4302248"/>
            <a:ext cx="29557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dirty="0"/>
              <a:t>- Hospital General de </a:t>
            </a:r>
            <a:r>
              <a:rPr lang="es-MX" sz="1350" dirty="0" err="1"/>
              <a:t>Rioverde</a:t>
            </a:r>
            <a:endParaRPr lang="es-MX" sz="1350" dirty="0"/>
          </a:p>
        </p:txBody>
      </p:sp>
      <p:sp>
        <p:nvSpPr>
          <p:cNvPr id="15" name="CuadroTexto 14"/>
          <p:cNvSpPr txBox="1"/>
          <p:nvPr/>
        </p:nvSpPr>
        <p:spPr>
          <a:xfrm>
            <a:off x="5657813" y="4774430"/>
            <a:ext cx="295570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dirty="0"/>
              <a:t>- Hospital General de Ciudad Valles</a:t>
            </a:r>
          </a:p>
          <a:p>
            <a:r>
              <a:rPr lang="es-MX" sz="1350" dirty="0"/>
              <a:t>- HGZ/MF No. 6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5465046" y="5573209"/>
            <a:ext cx="295570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350" dirty="0"/>
              <a:t>- HR No. 44 </a:t>
            </a:r>
            <a:r>
              <a:rPr lang="es-MX" sz="1350" dirty="0" err="1"/>
              <a:t>Zacatipan</a:t>
            </a:r>
            <a:endParaRPr lang="es-MX" sz="1350" dirty="0"/>
          </a:p>
        </p:txBody>
      </p:sp>
      <p:sp>
        <p:nvSpPr>
          <p:cNvPr id="17" name="Elipse 16"/>
          <p:cNvSpPr/>
          <p:nvPr/>
        </p:nvSpPr>
        <p:spPr>
          <a:xfrm>
            <a:off x="4298323" y="4228802"/>
            <a:ext cx="77273" cy="9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sp>
        <p:nvSpPr>
          <p:cNvPr id="18" name="Elipse 17"/>
          <p:cNvSpPr/>
          <p:nvPr/>
        </p:nvSpPr>
        <p:spPr>
          <a:xfrm>
            <a:off x="4665372" y="5028101"/>
            <a:ext cx="77273" cy="9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sp>
        <p:nvSpPr>
          <p:cNvPr id="19" name="Elipse 18"/>
          <p:cNvSpPr/>
          <p:nvPr/>
        </p:nvSpPr>
        <p:spPr>
          <a:xfrm>
            <a:off x="4257517" y="4983199"/>
            <a:ext cx="209926" cy="22687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2800"/>
          </a:p>
        </p:txBody>
      </p:sp>
      <p:sp>
        <p:nvSpPr>
          <p:cNvPr id="20" name="Elipse 19"/>
          <p:cNvSpPr/>
          <p:nvPr/>
        </p:nvSpPr>
        <p:spPr>
          <a:xfrm>
            <a:off x="5201389" y="5098730"/>
            <a:ext cx="77273" cy="9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  <p:sp>
        <p:nvSpPr>
          <p:cNvPr id="21" name="Elipse 20"/>
          <p:cNvSpPr/>
          <p:nvPr/>
        </p:nvSpPr>
        <p:spPr>
          <a:xfrm>
            <a:off x="5235196" y="5451287"/>
            <a:ext cx="77273" cy="9625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sz="1350"/>
          </a:p>
        </p:txBody>
      </p:sp>
    </p:spTree>
    <p:extLst>
      <p:ext uri="{BB962C8B-B14F-4D97-AF65-F5344CB8AC3E}">
        <p14:creationId xmlns:p14="http://schemas.microsoft.com/office/powerpoint/2010/main" val="7375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MX" sz="2400" b="1" dirty="0">
                <a:solidFill>
                  <a:schemeClr val="bg1"/>
                </a:solidFill>
                <a:latin typeface="Candara" panose="020E0502030303020204" pitchFamily="34" charset="0"/>
              </a:rPr>
              <a:t>Vigilancia Epidemiológica  USMI</a:t>
            </a:r>
            <a:endParaRPr lang="es-MX" sz="2400" dirty="0"/>
          </a:p>
        </p:txBody>
      </p:sp>
      <p:pic>
        <p:nvPicPr>
          <p:cNvPr id="5" name="Marcador de contenido 4" descr="Recorte de pantalla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94326" y="2884746"/>
            <a:ext cx="1219370" cy="1152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890337" y="1552068"/>
            <a:ext cx="73134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 cuenta en los Servicios de Salud con una USMI: HC Dr. Ignacio Morones </a:t>
            </a:r>
          </a:p>
          <a:p>
            <a:r>
              <a:rPr lang="es-MX" dirty="0"/>
              <a:t>S</a:t>
            </a:r>
            <a:r>
              <a:rPr lang="es-MX" dirty="0" smtClean="0"/>
              <a:t>e realiza la toma de muestra a aquellos pacientes que cumplen con la </a:t>
            </a:r>
          </a:p>
          <a:p>
            <a:r>
              <a:rPr lang="es-MX" dirty="0" smtClean="0"/>
              <a:t>Definición operacional de caso probable de  ETI-IRAG. </a:t>
            </a:r>
          </a:p>
          <a:p>
            <a:endParaRPr lang="es-MX" dirty="0"/>
          </a:p>
        </p:txBody>
      </p:sp>
      <p:sp>
        <p:nvSpPr>
          <p:cNvPr id="7" name="CuadroTexto 6"/>
          <p:cNvSpPr txBox="1"/>
          <p:nvPr/>
        </p:nvSpPr>
        <p:spPr>
          <a:xfrm>
            <a:off x="1213898" y="5517572"/>
            <a:ext cx="8157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ISSSTE: Apoyamos al traslado de las muestras del Hospital General del ISSSTE para su </a:t>
            </a:r>
          </a:p>
          <a:p>
            <a:r>
              <a:rPr lang="es-MX" dirty="0" smtClean="0"/>
              <a:t>Proceso en LESP. </a:t>
            </a:r>
            <a:endParaRPr lang="es-MX" dirty="0"/>
          </a:p>
        </p:txBody>
      </p:sp>
      <p:sp>
        <p:nvSpPr>
          <p:cNvPr id="8" name="CuadroTexto 7"/>
          <p:cNvSpPr txBox="1"/>
          <p:nvPr/>
        </p:nvSpPr>
        <p:spPr>
          <a:xfrm>
            <a:off x="3260559" y="4872785"/>
            <a:ext cx="2836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Hospital General de Soledad</a:t>
            </a:r>
            <a:endParaRPr lang="es-MX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513344" y="3581402"/>
            <a:ext cx="2789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Hospital del Niño y la Mujer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5694962" y="3481135"/>
            <a:ext cx="32358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Privados:</a:t>
            </a:r>
          </a:p>
          <a:p>
            <a:r>
              <a:rPr lang="es-MX" b="1" dirty="0" smtClean="0"/>
              <a:t>Beneficencia Española</a:t>
            </a:r>
            <a:r>
              <a:rPr lang="es-MX" dirty="0" smtClean="0"/>
              <a:t>, </a:t>
            </a:r>
            <a:r>
              <a:rPr lang="es-MX" b="1" dirty="0" smtClean="0"/>
              <a:t>HACMP,</a:t>
            </a:r>
            <a:r>
              <a:rPr lang="es-MX" dirty="0" smtClean="0"/>
              <a:t> </a:t>
            </a:r>
          </a:p>
          <a:p>
            <a:r>
              <a:rPr lang="es-MX" dirty="0" smtClean="0"/>
              <a:t>HEMS, H Lomas, </a:t>
            </a:r>
            <a:r>
              <a:rPr lang="es-MX" dirty="0" err="1" smtClean="0"/>
              <a:t>Star</a:t>
            </a:r>
            <a:r>
              <a:rPr lang="es-MX" dirty="0" smtClean="0"/>
              <a:t> Médica</a:t>
            </a:r>
            <a:endParaRPr lang="es-MX" dirty="0"/>
          </a:p>
        </p:txBody>
      </p:sp>
      <p:sp>
        <p:nvSpPr>
          <p:cNvPr id="11" name="CuadroTexto 10"/>
          <p:cNvSpPr txBox="1"/>
          <p:nvPr/>
        </p:nvSpPr>
        <p:spPr>
          <a:xfrm>
            <a:off x="180473" y="2875549"/>
            <a:ext cx="3057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HC. Dr. Ignacio Morones Prieto</a:t>
            </a:r>
          </a:p>
        </p:txBody>
      </p:sp>
      <p:cxnSp>
        <p:nvCxnSpPr>
          <p:cNvPr id="13" name="Conector recto de flecha 12"/>
          <p:cNvCxnSpPr>
            <a:stCxn id="11" idx="3"/>
          </p:cNvCxnSpPr>
          <p:nvPr/>
        </p:nvCxnSpPr>
        <p:spPr>
          <a:xfrm>
            <a:off x="3237785" y="3060215"/>
            <a:ext cx="48094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de flecha 13"/>
          <p:cNvCxnSpPr/>
          <p:nvPr/>
        </p:nvCxnSpPr>
        <p:spPr>
          <a:xfrm>
            <a:off x="3269865" y="3802153"/>
            <a:ext cx="480942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de flecha 14"/>
          <p:cNvCxnSpPr/>
          <p:nvPr/>
        </p:nvCxnSpPr>
        <p:spPr>
          <a:xfrm flipH="1" flipV="1">
            <a:off x="4319337" y="4247147"/>
            <a:ext cx="17333" cy="441339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de flecha 15"/>
          <p:cNvCxnSpPr/>
          <p:nvPr/>
        </p:nvCxnSpPr>
        <p:spPr>
          <a:xfrm flipH="1" flipV="1">
            <a:off x="5013696" y="3862137"/>
            <a:ext cx="558216" cy="419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1473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s-MX" sz="2400" b="1" dirty="0">
                <a:solidFill>
                  <a:schemeClr val="bg1"/>
                </a:solidFill>
                <a:latin typeface="Candara" panose="020E0502030303020204" pitchFamily="34" charset="0"/>
              </a:rPr>
              <a:t>Vigilancia Epidemiológica  </a:t>
            </a:r>
            <a:r>
              <a:rPr lang="es-MX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USMI</a:t>
            </a:r>
            <a:br>
              <a:rPr lang="es-MX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</a:br>
            <a:r>
              <a:rPr lang="es-MX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Distribución de  Medicamentos</a:t>
            </a:r>
            <a:br>
              <a:rPr lang="es-MX" sz="2400" b="1" dirty="0" smtClean="0">
                <a:solidFill>
                  <a:schemeClr val="bg1"/>
                </a:solidFill>
                <a:latin typeface="Candara" panose="020E0502030303020204" pitchFamily="34" charset="0"/>
              </a:rPr>
            </a:br>
            <a:endParaRPr lang="es-MX" dirty="0"/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2478504"/>
              </p:ext>
            </p:extLst>
          </p:nvPr>
        </p:nvGraphicFramePr>
        <p:xfrm>
          <a:off x="912044" y="1811226"/>
          <a:ext cx="7319912" cy="36034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78618"/>
                <a:gridCol w="1306083"/>
                <a:gridCol w="1306083"/>
                <a:gridCol w="1364564"/>
                <a:gridCol w="1364564"/>
              </a:tblGrid>
              <a:tr h="264720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MX" sz="900" u="none" strike="noStrike">
                          <a:effectLst/>
                        </a:rPr>
                        <a:t>FECHA: 06 DICIEMBRE 2018</a:t>
                      </a:r>
                      <a:endParaRPr lang="es-MX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27848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26472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UNIDAD</a:t>
                      </a:r>
                      <a:endParaRPr lang="es-MX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EXISTENCIA</a:t>
                      </a:r>
                      <a:endParaRPr lang="es-MX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FECHA DE ENTREGA DE TRATAMIENTO</a:t>
                      </a:r>
                      <a:endParaRPr lang="es-MX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No. DE LOTE</a:t>
                      </a:r>
                      <a:endParaRPr lang="es-MX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FECHA DE CADUCIDAD</a:t>
                      </a:r>
                      <a:endParaRPr lang="es-MX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180491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JURISDICCION SANITARIA No. I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9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07 dic 2018 (1)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170550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01/03/2019</a:t>
                      </a:r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80491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80491">
                <a:tc>
                  <a:txBody>
                    <a:bodyPr/>
                    <a:lstStyle/>
                    <a:p>
                      <a:pPr algn="r" fontAlgn="ctr"/>
                      <a:r>
                        <a:rPr lang="es-MX" sz="700" u="none" strike="noStrike">
                          <a:effectLst/>
                        </a:rPr>
                        <a:t>Subtotal</a:t>
                      </a:r>
                      <a:endParaRPr lang="es-MX" sz="7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9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80491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27848"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27848">
                <a:tc>
                  <a:txBody>
                    <a:bodyPr/>
                    <a:lstStyle/>
                    <a:p>
                      <a:pPr algn="l" fontAlgn="b"/>
                      <a:endParaRPr lang="es-MX" sz="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27848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 dirty="0">
                          <a:effectLst/>
                        </a:rPr>
                        <a:t>UNIDADES DISPENSADORAS </a:t>
                      </a:r>
                      <a:endParaRPr lang="es-MX" sz="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264720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UNIDAD</a:t>
                      </a:r>
                      <a:endParaRPr lang="es-MX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EXISTENCIA</a:t>
                      </a:r>
                      <a:endParaRPr lang="es-MX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FECHA DE ENTREGA DE TRATAMIENTO</a:t>
                      </a:r>
                      <a:endParaRPr lang="es-MX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No. DE LOTE</a:t>
                      </a:r>
                      <a:endParaRPr lang="es-MX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FECHA DE CADUCIDAD</a:t>
                      </a:r>
                      <a:endParaRPr lang="es-MX" sz="9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</a:tr>
              <a:tr h="225614"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s-MX" sz="800" u="none" strike="noStrike" dirty="0">
                          <a:effectLst/>
                        </a:rPr>
                        <a:t>HOSPITAL CENTRAL</a:t>
                      </a:r>
                      <a:endParaRPr lang="es-MX" sz="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11</a:t>
                      </a:r>
                      <a:endParaRPr lang="es-MX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03/12/2018 (1)</a:t>
                      </a:r>
                      <a:endParaRPr lang="es-MX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170550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01/03/2019</a:t>
                      </a:r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5040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5040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5040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5040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 dirty="0">
                          <a:effectLst/>
                        </a:rPr>
                        <a:t>HOSPITAL GENERAL DE SOLEDAD</a:t>
                      </a:r>
                      <a:endParaRPr lang="es-MX" sz="8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3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0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F0161B03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01/11/2024</a:t>
                      </a:r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5040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1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0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F0170B06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02/09/2020</a:t>
                      </a:r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50409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s-MX" sz="800" u="none" strike="noStrike">
                          <a:effectLst/>
                        </a:rPr>
                        <a:t>HOSPITAL DEL NIÑO Y LA MUJER</a:t>
                      </a:r>
                      <a:endParaRPr lang="es-MX" sz="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16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0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F0155B02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14/05/2019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50409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/>
                </a:tc>
              </a:tr>
              <a:tr h="150409">
                <a:tc>
                  <a:txBody>
                    <a:bodyPr/>
                    <a:lstStyle/>
                    <a:p>
                      <a:pPr algn="l" fontAlgn="b"/>
                      <a:r>
                        <a:rPr lang="es-MX" sz="800" u="none" strike="noStrike">
                          <a:effectLst/>
                        </a:rPr>
                        <a:t>SUBTOTAL</a:t>
                      </a:r>
                      <a:endParaRPr lang="es-MX" sz="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31</a:t>
                      </a:r>
                      <a:endParaRPr lang="es-MX" sz="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 </a:t>
                      </a:r>
                      <a:endParaRPr lang="es-MX" sz="9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 </a:t>
                      </a:r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  <a:tr h="127848">
                <a:tc>
                  <a:txBody>
                    <a:bodyPr/>
                    <a:lstStyle/>
                    <a:p>
                      <a:pPr algn="r" fontAlgn="b"/>
                      <a:r>
                        <a:rPr lang="es-MX" sz="800" u="none" strike="noStrike">
                          <a:effectLst/>
                        </a:rPr>
                        <a:t>TOTAL</a:t>
                      </a:r>
                      <a:endParaRPr lang="es-MX" sz="800" b="1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800" u="none" strike="noStrike">
                          <a:effectLst/>
                        </a:rPr>
                        <a:t>40</a:t>
                      </a:r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s-MX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4235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791149" y="217328"/>
            <a:ext cx="5915025" cy="745629"/>
          </a:xfrm>
        </p:spPr>
        <p:txBody>
          <a:bodyPr vert="horz" lIns="68580" tIns="34290" rIns="68580" bIns="34290" rtlCol="0" anchor="ctr">
            <a:noAutofit/>
          </a:bodyPr>
          <a:lstStyle/>
          <a:p>
            <a:pPr algn="r"/>
            <a:r>
              <a:rPr lang="es-MX" sz="2400" b="1" i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Casos de Influenza San Luis Potosí</a:t>
            </a:r>
            <a:r>
              <a:rPr lang="es-MX" sz="2400" b="1" i="1" dirty="0">
                <a:solidFill>
                  <a:schemeClr val="bg1"/>
                </a:solidFill>
                <a:latin typeface="Candara" panose="020E0502030303020204" pitchFamily="34" charset="0"/>
              </a:rPr>
              <a:t/>
            </a:r>
            <a:br>
              <a:rPr lang="es-MX" sz="2400" b="1" i="1" dirty="0">
                <a:solidFill>
                  <a:schemeClr val="bg1"/>
                </a:solidFill>
                <a:latin typeface="Candara" panose="020E0502030303020204" pitchFamily="34" charset="0"/>
              </a:rPr>
            </a:br>
            <a:r>
              <a:rPr lang="es-MX" sz="2400" b="1" i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 2018 </a:t>
            </a:r>
            <a:r>
              <a:rPr lang="es-MX" sz="2400" b="1" i="1" dirty="0">
                <a:solidFill>
                  <a:schemeClr val="bg1"/>
                </a:solidFill>
                <a:latin typeface="Candara" panose="020E0502030303020204" pitchFamily="34" charset="0"/>
              </a:rPr>
              <a:t>-</a:t>
            </a:r>
            <a:r>
              <a:rPr lang="es-MX" sz="2400" b="1" i="1" dirty="0" smtClean="0">
                <a:solidFill>
                  <a:schemeClr val="bg1"/>
                </a:solidFill>
                <a:latin typeface="Candara" panose="020E0502030303020204" pitchFamily="34" charset="0"/>
              </a:rPr>
              <a:t>2019*</a:t>
            </a:r>
            <a:br>
              <a:rPr lang="es-MX" sz="2400" b="1" i="1" dirty="0" smtClean="0">
                <a:solidFill>
                  <a:schemeClr val="bg1"/>
                </a:solidFill>
                <a:latin typeface="Candara" panose="020E0502030303020204" pitchFamily="34" charset="0"/>
              </a:rPr>
            </a:br>
            <a:endParaRPr lang="es-MX" sz="2400" b="1" i="1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744457"/>
              </p:ext>
            </p:extLst>
          </p:nvPr>
        </p:nvGraphicFramePr>
        <p:xfrm>
          <a:off x="2574758" y="1428464"/>
          <a:ext cx="4528358" cy="44296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2874"/>
                <a:gridCol w="2355484"/>
              </a:tblGrid>
              <a:tr h="1027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Temporada alta de Influenza        </a:t>
                      </a:r>
                      <a:endParaRPr lang="es-MX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2018-2019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 smtClean="0">
                          <a:effectLst/>
                        </a:rPr>
                        <a:t>Jurisdiccional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453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Negativas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77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Rechazadas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77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Pendiente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77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A H3N2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0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77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A H1N1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2977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>
                          <a:effectLst/>
                        </a:rPr>
                        <a:t>A No subtipif.</a:t>
                      </a:r>
                      <a:endParaRPr lang="es-MX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0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379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B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0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23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Total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  <a:latin typeface="+mn-lt"/>
                          <a:ea typeface="+mn-ea"/>
                        </a:rPr>
                        <a:t>0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23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800" dirty="0">
                          <a:effectLst/>
                        </a:rPr>
                        <a:t> 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 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423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600" dirty="0">
                          <a:effectLst/>
                        </a:rPr>
                        <a:t>Defunciones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MX" sz="18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endParaRPr lang="es-MX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518762" y="6363850"/>
            <a:ext cx="3174464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Casos de Influenza </a:t>
            </a:r>
            <a:r>
              <a:rPr kumimoji="0" lang="es-MX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plataforma Influenza</a:t>
            </a:r>
            <a:r>
              <a:rPr kumimoji="0" lang="es-MX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hasta la </a:t>
            </a:r>
            <a:r>
              <a:rPr kumimoji="0" lang="es-MX" sz="10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sem</a:t>
            </a:r>
            <a:r>
              <a:rPr kumimoji="0" lang="es-MX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ndara" panose="020E0502030303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epidemiológica 49</a:t>
            </a:r>
            <a:endParaRPr kumimoji="0" lang="es-MX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MX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2478505" y="6063916"/>
            <a:ext cx="4811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Ingresaron 30 casos: 2 sin muestra (ambulatorio).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71994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4692316" y="2499538"/>
            <a:ext cx="4162926" cy="2938735"/>
          </a:xfrm>
          <a:prstGeom prst="flowChartTerminator">
            <a:avLst/>
          </a:prstGeom>
          <a:noFill/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  <a:contourClr>
              <a:schemeClr val="accent1"/>
            </a:contourClr>
          </a:sp3d>
        </p:spPr>
        <p:txBody>
          <a:bodyPr wrap="none"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sz="1013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036419" y="2432302"/>
            <a:ext cx="3939148" cy="3208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s-MX" sz="1350" b="1" dirty="0"/>
          </a:p>
          <a:p>
            <a:pPr eaLnBrk="1" hangingPunct="1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s-MX" sz="1350" b="1" dirty="0" smtClean="0"/>
              <a:t> TRATAMIENTO </a:t>
            </a:r>
            <a:r>
              <a:rPr lang="es-MX" sz="1350" b="1" dirty="0"/>
              <a:t>CON ANTIVIRALES</a:t>
            </a:r>
          </a:p>
          <a:p>
            <a:pPr eaLnBrk="1" hangingPunct="1"/>
            <a:endParaRPr lang="es-MX" sz="1350" b="1" dirty="0"/>
          </a:p>
          <a:p>
            <a:pPr marL="214313" indent="-214313" eaLnBrk="1" hangingPunct="1">
              <a:buClr>
                <a:srgbClr val="993300"/>
              </a:buClr>
              <a:buFontTx/>
              <a:buChar char="-"/>
            </a:pPr>
            <a:r>
              <a:rPr lang="es-MX" sz="1350" b="1" dirty="0" smtClean="0"/>
              <a:t>UNIDADES DISPENSADORAS</a:t>
            </a:r>
            <a:endParaRPr lang="es-MX" sz="1350" b="1" dirty="0"/>
          </a:p>
          <a:p>
            <a:pPr eaLnBrk="1" hangingPunct="1">
              <a:buClr>
                <a:srgbClr val="993300"/>
              </a:buClr>
            </a:pPr>
            <a:endParaRPr lang="es-MX" sz="1350" b="1" dirty="0"/>
          </a:p>
          <a:p>
            <a:pPr eaLnBrk="1" hangingPunct="1">
              <a:buClr>
                <a:srgbClr val="993300"/>
              </a:buClr>
            </a:pPr>
            <a:r>
              <a:rPr lang="es-MX" sz="1350" b="1" dirty="0" smtClean="0"/>
              <a:t>     CENTRO DE SALUD JUAN. H SANCHEZ Y JURISDICCION SANITARIA No. 1</a:t>
            </a:r>
          </a:p>
          <a:p>
            <a:pPr eaLnBrk="1" hangingPunct="1">
              <a:buClr>
                <a:srgbClr val="993300"/>
              </a:buClr>
            </a:pPr>
            <a:endParaRPr lang="es-MX" sz="1350" b="1" dirty="0" smtClean="0"/>
          </a:p>
          <a:p>
            <a:pPr eaLnBrk="1" hangingPunct="1">
              <a:buClr>
                <a:srgbClr val="993300"/>
              </a:buClr>
            </a:pPr>
            <a:r>
              <a:rPr lang="es-MX" sz="1350" b="1" dirty="0" smtClean="0"/>
              <a:t>A DONDE REFIEREN LAS UNIDADES DE SALUD y </a:t>
            </a:r>
            <a:r>
              <a:rPr lang="es-MX" sz="1350" b="1" dirty="0" smtClean="0"/>
              <a:t>MEDIO PRIVADO.</a:t>
            </a:r>
            <a:endParaRPr lang="es-MX" sz="1350" b="1" dirty="0" smtClean="0"/>
          </a:p>
          <a:p>
            <a:pPr eaLnBrk="1" hangingPunct="1">
              <a:buClr>
                <a:srgbClr val="993300"/>
              </a:buClr>
            </a:pPr>
            <a:endParaRPr lang="es-MX" sz="1350" b="1" dirty="0" smtClean="0"/>
          </a:p>
          <a:p>
            <a:pPr eaLnBrk="1" hangingPunct="1">
              <a:buClr>
                <a:srgbClr val="993300"/>
              </a:buClr>
            </a:pPr>
            <a:r>
              <a:rPr lang="es-MX" sz="1350" b="1" dirty="0" smtClean="0"/>
              <a:t>Donde se realiza la revaloración de los pacientes. </a:t>
            </a:r>
            <a:endParaRPr lang="es-MX" sz="1350" b="1" dirty="0"/>
          </a:p>
          <a:p>
            <a:pPr eaLnBrk="1" hangingPunct="1">
              <a:buClr>
                <a:srgbClr val="993300"/>
              </a:buClr>
            </a:pPr>
            <a:endParaRPr lang="es-MX" sz="1350" b="1" dirty="0"/>
          </a:p>
          <a:p>
            <a:pPr eaLnBrk="1" hangingPunct="1"/>
            <a:endParaRPr lang="es-ES" sz="1350" b="1" dirty="0"/>
          </a:p>
        </p:txBody>
      </p:sp>
      <p:sp>
        <p:nvSpPr>
          <p:cNvPr id="14" name="Título 1"/>
          <p:cNvSpPr txBox="1">
            <a:spLocks/>
          </p:cNvSpPr>
          <p:nvPr/>
        </p:nvSpPr>
        <p:spPr>
          <a:xfrm>
            <a:off x="4018153" y="374661"/>
            <a:ext cx="4153292" cy="457048"/>
          </a:xfrm>
          <a:prstGeom prst="rect">
            <a:avLst/>
          </a:prstGeom>
          <a:noFill/>
        </p:spPr>
        <p:txBody>
          <a:bodyPr vert="horz" wrap="square" lIns="68580" tIns="34290" rIns="68580" bIns="34290" rtlCol="0" anchor="ctr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MX" sz="2800" b="1" dirty="0">
                <a:solidFill>
                  <a:schemeClr val="bg1"/>
                </a:solidFill>
                <a:latin typeface="Candara" panose="020E0502030303020204" pitchFamily="34" charset="0"/>
                <a:ea typeface="+mn-ea"/>
                <a:cs typeface="+mn-cs"/>
              </a:rPr>
              <a:t>Atención Médica</a:t>
            </a: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38" y="2432302"/>
            <a:ext cx="3443657" cy="1700170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738919" y="5955632"/>
            <a:ext cx="8669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Pendiente la entrega de oseltamivir a C:S:Bocas y Pila.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075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MX" sz="2400" dirty="0" smtClean="0">
                <a:solidFill>
                  <a:schemeClr val="bg1"/>
                </a:solidFill>
                <a:latin typeface="Candara" panose="020E0502030303020204" pitchFamily="34" charset="0"/>
              </a:rPr>
              <a:t>Cobertura vacunación anti-influenza</a:t>
            </a:r>
            <a:endParaRPr lang="es-MX" sz="2400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graphicFrame>
        <p:nvGraphicFramePr>
          <p:cNvPr id="4" name="Marcador de contenid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8804368"/>
              </p:ext>
            </p:extLst>
          </p:nvPr>
        </p:nvGraphicFramePr>
        <p:xfrm>
          <a:off x="1028701" y="1816767"/>
          <a:ext cx="7486651" cy="40666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6632"/>
                <a:gridCol w="2012920"/>
                <a:gridCol w="1306632"/>
                <a:gridCol w="953489"/>
                <a:gridCol w="953489"/>
                <a:gridCol w="953489"/>
              </a:tblGrid>
              <a:tr h="347292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BIOLÓGICO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 dirty="0">
                          <a:effectLst/>
                        </a:rPr>
                        <a:t> DOSIS / GRUPO POBLACIONAL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rowSpan="2"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</a:rPr>
                        <a:t>SSA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22406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</a:rPr>
                        <a:t>META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</a:rPr>
                        <a:t>LOGRO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</a:rPr>
                        <a:t>%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</a:tr>
              <a:tr h="224060">
                <a:tc rowSpan="15"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</a:rPr>
                        <a:t>Población blanco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vert="vert270" anchor="ctr"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PRIMERA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6 a 11 meses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5,909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3,910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66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1285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12 a 23 meses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4,446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3,225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73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1285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24 a 35 meses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718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718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100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12856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36 a 47 meses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771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771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100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2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48 a 59 meses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774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774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100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2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SEGUNDA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7 a 11 meses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5,909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1,254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21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2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12 a 23 meses 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4,446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1,155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26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2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24 a 35 meses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718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510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71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2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36 a 47 meses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771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425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55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2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48 a 59 meses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774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401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52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2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DOSIS ANUAL REVACUNACION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18 a 23 meses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4,445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2,701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61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2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24 a 35 meses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8,243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4,421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54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2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36 a 47 meses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7,888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4,895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62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35262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48 a 59 meses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7,766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5,335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69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280074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60  años y más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22,500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16,495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73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57254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s-MX" sz="2400" dirty="0" smtClean="0">
                <a:solidFill>
                  <a:schemeClr val="bg1"/>
                </a:solidFill>
                <a:latin typeface="Candara" panose="020E0502030303020204" pitchFamily="34" charset="0"/>
              </a:rPr>
              <a:t>Cobertura vacunación anti-influenza</a:t>
            </a:r>
            <a:endParaRPr lang="es-MX" sz="2400" dirty="0">
              <a:solidFill>
                <a:schemeClr val="bg1"/>
              </a:solidFill>
              <a:latin typeface="Candara" panose="020E0502030303020204" pitchFamily="34" charset="0"/>
            </a:endParaRPr>
          </a:p>
        </p:txBody>
      </p:sp>
      <p:graphicFrame>
        <p:nvGraphicFramePr>
          <p:cNvPr id="5" name="Marcador de contenido 4"/>
          <p:cNvGraphicFramePr>
            <a:graphicFrameLocks noGrp="1"/>
          </p:cNvGraphicFramePr>
          <p:nvPr>
            <p:ph idx="1"/>
          </p:nvPr>
        </p:nvGraphicFramePr>
        <p:xfrm>
          <a:off x="1028700" y="1894046"/>
          <a:ext cx="7086600" cy="41078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36812"/>
                <a:gridCol w="1905359"/>
                <a:gridCol w="1236812"/>
                <a:gridCol w="902539"/>
                <a:gridCol w="902539"/>
                <a:gridCol w="902539"/>
              </a:tblGrid>
              <a:tr h="183515">
                <a:tc rowSpan="21">
                  <a:txBody>
                    <a:bodyPr/>
                    <a:lstStyle/>
                    <a:p>
                      <a:pPr algn="ctr" fontAlgn="ctr"/>
                      <a:r>
                        <a:rPr lang="es-MX" sz="1000" u="none" strike="noStrike">
                          <a:effectLst/>
                        </a:rPr>
                        <a:t>Población de riesgo de 5 a 59 años</a:t>
                      </a:r>
                      <a:endParaRPr lang="es-MX" sz="1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vert="vert27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GRUPOS DE RIESGO 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EMBARAZADAS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6,765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2,567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38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31432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PERSONAL DE SALUD EN UNIDADES MÉDICAS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5,249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5,249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100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80975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PERSONAS CON VIH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5 A 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11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11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10 A 19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30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30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20 A 59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659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299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45 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PERSONAS CON DIABETES MELLITUS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5 A 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87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87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 dirty="0">
                          <a:effectLst/>
                        </a:rPr>
                        <a:t>10 A 19 AÑOS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650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650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20 A 59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6,141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6,141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PERSONAS CON OBESIDAD MORBIDA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5 A 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1,702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1,702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10 A 19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5,800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4,600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79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20 A 59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8,020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7,900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99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PERSONAS CON CARDIOPATIAS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5 A 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30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30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10 A 19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320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320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20 A 59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1,950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1,950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PERSONAS CON ASMA SIN CONTROL O PARCIALMENTE CONTROLADO</a:t>
                      </a:r>
                      <a:br>
                        <a:rPr lang="es-MX" sz="900" u="none" strike="noStrike">
                          <a:effectLst/>
                        </a:rPr>
                      </a:b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5 A 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550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550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10 A 19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406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406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20 A 59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950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950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PERSONAS CON CANCER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5 A 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7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7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10 A 19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26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26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20 A 59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83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83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100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 v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u="none" strike="noStrike">
                          <a:effectLst/>
                        </a:rPr>
                        <a:t>OTROS</a:t>
                      </a:r>
                      <a:endParaRPr lang="es-MX" sz="9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u="none" strike="noStrike">
                          <a:effectLst/>
                        </a:rPr>
                        <a:t>5 A 59 AÑOS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>
                          <a:effectLst/>
                        </a:rPr>
                        <a:t>0 </a:t>
                      </a:r>
                      <a:endParaRPr lang="es-MX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900" u="none" strike="noStrike" dirty="0">
                          <a:effectLst/>
                        </a:rPr>
                        <a:t>#¡DIV/0!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310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1810</TotalTime>
  <Words>811</Words>
  <Application>Microsoft Office PowerPoint</Application>
  <PresentationFormat>Presentación en pantalla (4:3)</PresentationFormat>
  <Paragraphs>312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Candara</vt:lpstr>
      <vt:lpstr>Times New Roman</vt:lpstr>
      <vt:lpstr>Wingdings</vt:lpstr>
      <vt:lpstr>Tema de Office</vt:lpstr>
      <vt:lpstr>Plan de Atención de casos de influenza</vt:lpstr>
      <vt:lpstr>Preparación para la temporada de influenza</vt:lpstr>
      <vt:lpstr>Vigilancia Epidemiológica  USMI</vt:lpstr>
      <vt:lpstr>Vigilancia Epidemiológica  USMI</vt:lpstr>
      <vt:lpstr>Vigilancia Epidemiológica  USMI Distribución de  Medicamentos </vt:lpstr>
      <vt:lpstr>Casos de Influenza San Luis Potosí  2018 -2019* </vt:lpstr>
      <vt:lpstr>Presentación de PowerPoint</vt:lpstr>
      <vt:lpstr>Cobertura vacunación anti-influenza</vt:lpstr>
      <vt:lpstr>Cobertura vacunación anti-influenza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Gabrielad</dc:creator>
  <cp:lastModifiedBy>Carmen Delia Urrutia Herrera</cp:lastModifiedBy>
  <cp:revision>49</cp:revision>
  <dcterms:created xsi:type="dcterms:W3CDTF">2015-10-28T17:53:18Z</dcterms:created>
  <dcterms:modified xsi:type="dcterms:W3CDTF">2018-12-10T18:09:22Z</dcterms:modified>
</cp:coreProperties>
</file>